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1" r:id="rId2"/>
    <p:sldMasterId id="2147483684" r:id="rId3"/>
    <p:sldMasterId id="2147483686" r:id="rId4"/>
    <p:sldMasterId id="2147483702" r:id="rId5"/>
  </p:sldMasterIdLst>
  <p:notesMasterIdLst>
    <p:notesMasterId r:id="rId14"/>
  </p:notesMasterIdLst>
  <p:sldIdLst>
    <p:sldId id="280" r:id="rId6"/>
    <p:sldId id="279" r:id="rId7"/>
    <p:sldId id="282" r:id="rId8"/>
    <p:sldId id="288" r:id="rId9"/>
    <p:sldId id="292" r:id="rId10"/>
    <p:sldId id="285" r:id="rId11"/>
    <p:sldId id="291" r:id="rId12"/>
    <p:sldId id="28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6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28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10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28" autoAdjust="0"/>
    <p:restoredTop sz="97912" autoAdjust="0"/>
  </p:normalViewPr>
  <p:slideViewPr>
    <p:cSldViewPr snapToGrid="0" showGuides="1">
      <p:cViewPr>
        <p:scale>
          <a:sx n="78" d="100"/>
          <a:sy n="78" d="100"/>
        </p:scale>
        <p:origin x="1051" y="58"/>
      </p:cViewPr>
      <p:guideLst>
        <p:guide orient="horz" pos="566"/>
        <p:guide pos="7423"/>
        <p:guide orient="horz" pos="1281"/>
        <p:guide orient="horz" pos="3932"/>
        <p:guide orient="horz" pos="1110"/>
        <p:guide pos="25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4.png>
</file>

<file path=ppt/media/image6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27.05.2024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1980001"/>
            <a:chOff x="304800" y="-468001"/>
            <a:chExt cx="10891200" cy="1980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1" name="Datumsplatzhalter 3">
            <a:extLst>
              <a:ext uri="{FF2B5EF4-FFF2-40B4-BE49-F238E27FC236}">
                <a16:creationId xmlns:a16="http://schemas.microsoft.com/office/drawing/2014/main" id="{C76965CB-8BC6-40F7-9EE1-139D5916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Thema des Referats Thema des Referats Thema des Referats Thema des Referats 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Referent / Fakultät / Studiengang |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pic>
        <p:nvPicPr>
          <p:cNvPr id="17" name="Logo HHN">
            <a:extLst>
              <a:ext uri="{FF2B5EF4-FFF2-40B4-BE49-F238E27FC236}">
                <a16:creationId xmlns:a16="http://schemas.microsoft.com/office/drawing/2014/main" id="{C84B1A6D-3DF8-4F58-88C7-3F544E41EF5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4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0"/>
            <a:ext cx="11377084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5592519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565404"/>
            <a:ext cx="5591487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0"/>
            <a:ext cx="11377085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Kurze Info zum Inhalt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565404"/>
            <a:ext cx="11377084" cy="3678237"/>
          </a:xfrm>
        </p:spPr>
        <p:txBody>
          <a:bodyPr/>
          <a:lstStyle>
            <a:lvl3pPr>
              <a:spcAft>
                <a:spcPts val="599"/>
              </a:spcAft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Bei Fragen kontaktieren Sie bitte:</a:t>
            </a:r>
            <a:br>
              <a:rPr lang="de-DE" dirty="0"/>
            </a:br>
            <a:r>
              <a:rPr lang="de-DE" dirty="0"/>
              <a:t>Vorname Nachname (Menü &gt; Listenebne erhöhen)</a:t>
            </a:r>
            <a:br>
              <a:rPr lang="de-DE" dirty="0"/>
            </a:br>
            <a:r>
              <a:rPr lang="de-DE" dirty="0"/>
              <a:t>Fakultät XY | Fachrichtung </a:t>
            </a:r>
            <a:br>
              <a:rPr lang="de-DE" dirty="0"/>
            </a:br>
            <a:r>
              <a:rPr lang="de-DE" dirty="0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097092"/>
            <a:ext cx="9695489" cy="1915337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Schlusswort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6351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6268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Partikelfilter-Nachrüstung DI-Benziner | Julian Schaaf, Jonas Weber, Joshua Arman, Sebastian Nöll / Prof. Dr.-Ing. Koch-Gröber | Wi/Se 19/20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08387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Jonathan Himmler &amp; Karsten Hermann / Prof. Dr. Leimbach &amp; M.Eng. Konrad Stahl |  Wi / Se 2019/2020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3812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37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7" name="Logo HHN">
            <a:extLst>
              <a:ext uri="{FF2B5EF4-FFF2-40B4-BE49-F238E27FC236}">
                <a16:creationId xmlns:a16="http://schemas.microsoft.com/office/drawing/2014/main" id="{0D523BEA-89A6-4B17-B26B-DE39D28062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247779"/>
            <a:ext cx="12192000" cy="5610225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27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0"/>
            <a:chExt cx="10891200" cy="7668000"/>
          </a:xfrm>
        </p:grpSpPr>
        <p:sp>
          <p:nvSpPr>
            <p:cNvPr id="28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9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30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36" name="Fußzeile"/>
            <p:cNvSpPr txBox="1"/>
            <p:nvPr userDrawn="1"/>
          </p:nvSpPr>
          <p:spPr>
            <a:xfrm rot="10800000" flipH="1" flipV="1">
              <a:off x="304800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3E29E0E6-E9A4-45BD-AC05-6A30C96DF2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084" y="305319"/>
            <a:ext cx="2066400" cy="697790"/>
          </a:xfrm>
          <a:prstGeom prst="rect">
            <a:avLst/>
          </a:prstGeom>
        </p:spPr>
      </p:pic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4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Bitte nicht</a:t>
            </a:r>
            <a:br>
              <a:rPr lang="de-DE" dirty="0"/>
            </a:br>
            <a:r>
              <a:rPr lang="de-DE" dirty="0"/>
              <a:t>verschieben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PLATZHALTER INSTITUTS-LOGO über den Button Bild einfügen Logo laden 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78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der Präsentation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7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8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19" name="Logo HHN">
            <a:extLst>
              <a:ext uri="{FF2B5EF4-FFF2-40B4-BE49-F238E27FC236}">
                <a16:creationId xmlns:a16="http://schemas.microsoft.com/office/drawing/2014/main" id="{89C540CF-8626-4B8A-AECD-DE59103C58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8874" y="305319"/>
            <a:ext cx="2064615" cy="697187"/>
          </a:xfrm>
          <a:prstGeom prst="rect">
            <a:avLst/>
          </a:prstGeom>
        </p:spPr>
      </p:pic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971552"/>
            <a:ext cx="12192000" cy="588644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ZWISCHENTITEL TRENNERSEITE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Zusatz Info</a:t>
            </a:r>
          </a:p>
        </p:txBody>
      </p:sp>
      <p:grpSp>
        <p:nvGrpSpPr>
          <p:cNvPr id="14" name="Regieanweisungen"/>
          <p:cNvGrpSpPr/>
          <p:nvPr userDrawn="1"/>
        </p:nvGrpSpPr>
        <p:grpSpPr>
          <a:xfrm>
            <a:off x="406400" y="-468000"/>
            <a:ext cx="14521600" cy="7668001"/>
            <a:chOff x="304800" y="-468001"/>
            <a:chExt cx="10891200" cy="7668001"/>
          </a:xfrm>
        </p:grpSpPr>
        <p:sp>
          <p:nvSpPr>
            <p:cNvPr id="15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6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7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19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1" name="Logo HHN">
            <a:extLst>
              <a:ext uri="{FF2B5EF4-FFF2-40B4-BE49-F238E27FC236}">
                <a16:creationId xmlns:a16="http://schemas.microsoft.com/office/drawing/2014/main" id="{04368BE0-163A-441F-AAC7-4D3A9B1541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2033591"/>
            <a:ext cx="11377084" cy="421004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033701"/>
            <a:ext cx="11377084" cy="2231887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033702"/>
            <a:ext cx="7128933" cy="4209936"/>
          </a:xfrm>
        </p:spPr>
        <p:txBody>
          <a:bodyPr vert="horz"/>
          <a:lstStyle>
            <a:lvl3pPr>
              <a:defRPr/>
            </a:lvl3pPr>
          </a:lstStyle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8" y="2097883"/>
            <a:ext cx="3862917" cy="3960020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971550"/>
            <a:ext cx="12191999" cy="5886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de-DE" dirty="0"/>
            </a:br>
            <a:r>
              <a:rPr lang="de-DE" dirty="0"/>
              <a:t>Bild einfügen &gt;&gt; Menü &gt; Einfügen &gt; Bilder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971552"/>
            <a:ext cx="12192000" cy="5886449"/>
          </a:xfrm>
          <a:blipFill>
            <a:blip r:embed="rId2"/>
            <a:stretch>
              <a:fillRect/>
            </a:stretch>
          </a:blipFill>
        </p:spPr>
        <p:txBody>
          <a:bodyPr vert="horz" lIns="1954800" tIns="13896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Zitat auf erster Ebene // für Autor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grpSp>
        <p:nvGrpSpPr>
          <p:cNvPr id="13" name="Regieanweisungen"/>
          <p:cNvGrpSpPr/>
          <p:nvPr userDrawn="1"/>
        </p:nvGrpSpPr>
        <p:grpSpPr>
          <a:xfrm>
            <a:off x="-2352000" y="-468000"/>
            <a:ext cx="17280000" cy="7668001"/>
            <a:chOff x="-1764000" y="-468001"/>
            <a:chExt cx="12960000" cy="7668001"/>
          </a:xfrm>
        </p:grpSpPr>
        <p:sp>
          <p:nvSpPr>
            <p:cNvPr id="14" name="Hilfslinien"/>
            <p:cNvSpPr txBox="1"/>
            <p:nvPr userDrawn="1"/>
          </p:nvSpPr>
          <p:spPr>
            <a:xfrm rot="10800000" flipH="1" flipV="1">
              <a:off x="4571999" y="-468000"/>
              <a:ext cx="4265614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6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8" name="Text // Listenebene erhöhen"/>
            <p:cNvSpPr txBox="1"/>
            <p:nvPr userDrawn="1"/>
          </p:nvSpPr>
          <p:spPr>
            <a:xfrm>
              <a:off x="-1764000" y="3042062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9" name="Text // Listenebene verringern"/>
            <p:cNvSpPr txBox="1"/>
            <p:nvPr userDrawn="1"/>
          </p:nvSpPr>
          <p:spPr>
            <a:xfrm>
              <a:off x="-1764000" y="3438062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20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21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792000" y="3438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792000" y="3042062"/>
              <a:ext cx="622082" cy="28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" name="Fußzeile"/>
            <p:cNvSpPr txBox="1"/>
            <p:nvPr userDrawn="1"/>
          </p:nvSpPr>
          <p:spPr>
            <a:xfrm rot="10800000" flipH="1" flipV="1">
              <a:off x="304801" y="6984000"/>
              <a:ext cx="5531474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4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pic>
        <p:nvPicPr>
          <p:cNvPr id="26" name="Logo HHN">
            <a:extLst>
              <a:ext uri="{FF2B5EF4-FFF2-40B4-BE49-F238E27FC236}">
                <a16:creationId xmlns:a16="http://schemas.microsoft.com/office/drawing/2014/main" id="{CD8A692E-F6AC-4E01-99E6-965C59B26C2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  <p:sp>
        <p:nvSpPr>
          <p:cNvPr id="28" name="Titel 9">
            <a:extLst>
              <a:ext uri="{FF2B5EF4-FFF2-40B4-BE49-F238E27FC236}">
                <a16:creationId xmlns:a16="http://schemas.microsoft.com/office/drawing/2014/main" id="{806AA2DC-065A-4166-A62B-2A250A3B35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684080"/>
            <a:ext cx="1321200" cy="1119600"/>
          </a:xfrm>
          <a:blipFill>
            <a:blip r:embed="rId6"/>
            <a:stretch>
              <a:fillRect/>
            </a:stretch>
          </a:blipFill>
        </p:spPr>
        <p:txBody>
          <a:bodyPr wrap="none" rIns="1454400" anchor="t" anchorCtr="0"/>
          <a:lstStyle>
            <a:lvl1pPr algn="r">
              <a:defRPr sz="1000" baseline="0"/>
            </a:lvl1pPr>
          </a:lstStyle>
          <a:p>
            <a:r>
              <a:rPr lang="pt-BR" dirty="0"/>
              <a:t>Bitte nicht</a:t>
            </a:r>
            <a:br>
              <a:rPr lang="pt-BR" dirty="0"/>
            </a:br>
            <a:r>
              <a:rPr lang="pt-BR" dirty="0"/>
              <a:t>verschieben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80000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405" y="898525"/>
            <a:ext cx="11377084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pt-BR" dirty="0"/>
              <a:t>Headline einfügen</a:t>
            </a:r>
            <a:br>
              <a:rPr lang="pt-BR" dirty="0"/>
            </a:br>
            <a:r>
              <a:rPr lang="pt-BR" dirty="0"/>
              <a:t>über zwei Zeilen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2" y="2033591"/>
            <a:ext cx="11377084" cy="421004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Text 22 Pt auf erster Ebene // für Aufzählung 22 Pt,  Text 20 Pt, Zwischenheadline und Aufzählungen 20 Pt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54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3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281" userDrawn="1">
          <p15:clr>
            <a:srgbClr val="F26B43"/>
          </p15:clr>
        </p15:guide>
        <p15:guide id="4" orient="horz" pos="566" userDrawn="1">
          <p15:clr>
            <a:srgbClr val="F26B43"/>
          </p15:clr>
        </p15:guide>
        <p15:guide id="5" orient="horz" pos="1110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321" userDrawn="1">
          <p15:clr>
            <a:srgbClr val="547EBF"/>
          </p15:clr>
        </p15:guide>
        <p15:guide id="8" orient="horz" pos="611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 dirty="0"/>
              <a:t>Thema des Referats | Referent / Fakultät / Studiengang |  </a:t>
            </a:r>
            <a:r>
              <a:rPr lang="de-DE" dirty="0" err="1"/>
              <a:t>WiSe</a:t>
            </a:r>
            <a:r>
              <a:rPr lang="de-DE" dirty="0"/>
              <a:t>/</a:t>
            </a:r>
            <a:r>
              <a:rPr lang="de-DE" dirty="0" err="1"/>
              <a:t>SoSe</a:t>
            </a:r>
            <a:r>
              <a:rPr lang="de-DE" dirty="0"/>
              <a:t> 2017/19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496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Partikelfilter-Nachrüstung DI-Benziner | Julian Schaaf, Jonas Weber, Joshua Arman, Sebastian Nöll / Prof. Dr.-Ing. Koch-Gröber | Wi/Se 19/20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35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erhöhen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Listenebene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verringern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Wechsel der Textebene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im Menü über: </a:t>
              </a:r>
              <a:br>
                <a:rPr lang="de-DE" sz="10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Start &gt; Absatz &gt; Listenebene erhöhen/verringern</a:t>
              </a: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000" b="0" baseline="0" dirty="0">
                  <a:solidFill>
                    <a:schemeClr val="tx1"/>
                  </a:solidFill>
                  <a:latin typeface="+mn-lt"/>
                </a:rPr>
                <a:t>Kopfzeile anpassen: </a:t>
              </a:r>
              <a:r>
                <a:rPr lang="de-DE" sz="10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de-DE"/>
              <a:t>Jonathan Himmler &amp; Karsten Hermann / Prof. Dr. Leimbach &amp; M.Eng. Konrad Stahl |  Wi / Se 2019/2020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de-DE" dirty="0"/>
              <a:t>|  </a:t>
            </a:r>
            <a:fld id="{E6B5151A-17C4-4431-8407-112C0160A8B6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2" name="Logo HHN">
            <a:extLst>
              <a:ext uri="{FF2B5EF4-FFF2-40B4-BE49-F238E27FC236}">
                <a16:creationId xmlns:a16="http://schemas.microsoft.com/office/drawing/2014/main" id="{A53D8DCE-F532-4BEA-B78C-F0F7C4652F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14" y="307131"/>
            <a:ext cx="1423970" cy="48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4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1281">
          <p15:clr>
            <a:srgbClr val="F26B43"/>
          </p15:clr>
        </p15:guide>
        <p15:guide id="4" orient="horz" pos="566">
          <p15:clr>
            <a:srgbClr val="F26B43"/>
          </p15:clr>
        </p15:guide>
        <p15:guide id="5" orient="horz" pos="1110">
          <p15:clr>
            <a:srgbClr val="F26B43"/>
          </p15:clr>
        </p15:guide>
        <p15:guide id="6" orient="horz" pos="3932">
          <p15:clr>
            <a:srgbClr val="F26B43"/>
          </p15:clr>
        </p15:guide>
        <p15:guide id="7" orient="horz" pos="1321">
          <p15:clr>
            <a:srgbClr val="547EBF"/>
          </p15:clr>
        </p15:guide>
        <p15:guide id="8" orient="horz" pos="61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lstaff.com/at/news/der-dobot-erntet-wein-im-alleingang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27084" y="1897575"/>
            <a:ext cx="11056403" cy="1531425"/>
          </a:xfrm>
        </p:spPr>
        <p:txBody>
          <a:bodyPr/>
          <a:lstStyle/>
          <a:p>
            <a:r>
              <a:rPr lang="de-DE" sz="4000" dirty="0"/>
              <a:t>Traubenbeeren Erkennung mittels Tiefenkamera Azure Kinect</a:t>
            </a:r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B90921B7-B29A-4977-860B-697B61967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420" b="1" i="0" u="none" strike="noStrike" kern="1200" cap="none" spc="6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Campus Sontheim</a:t>
            </a:r>
            <a:endParaRPr kumimoji="0" lang="de-DE" sz="1420" b="1" i="0" u="none" strike="noStrike" kern="1200" cap="none" spc="6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A9C2254E-FFB6-47AF-AAB3-EA9802155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084" y="3811104"/>
            <a:ext cx="11056403" cy="1969439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36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Bearbeiter: Dominik Bücher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 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Betreuer: Prof. Dr.-Ing. Peter Ott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2800" b="1" i="0" u="none" strike="noStrike" kern="1200" cap="none" spc="8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2800" b="1" i="0" u="none" strike="noStrike" kern="1200" cap="none" spc="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Labor ….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BF08FB34-7207-4C3C-86D2-06898C8F1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|  </a:t>
            </a:r>
            <a:fld id="{E6B5151A-17C4-4431-8407-112C0160A8B6}" type="slidenum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</a:t>
            </a:fld>
            <a:endParaRPr kumimoji="0" lang="de-DE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21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54"/>
    </mc:Choice>
    <mc:Fallback xmlns="">
      <p:transition spd="slow" advTm="805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559427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Motivation: 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400" b="1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Weintrauben automatisch mittels Robot ernten</a:t>
            </a:r>
          </a:p>
          <a:p>
            <a:pPr lvl="5">
              <a:buFont typeface="Arial" panose="020B0604020202020204" pitchFamily="34" charset="0"/>
              <a:buChar char="›"/>
            </a:pPr>
            <a:r>
              <a:rPr lang="en-US" sz="2000" dirty="0"/>
              <a:t>DOBOT </a:t>
            </a:r>
            <a:r>
              <a:rPr lang="en-US" sz="2000" dirty="0" err="1"/>
              <a:t>Cobot</a:t>
            </a:r>
            <a:r>
              <a:rPr lang="en-US" sz="2000" dirty="0"/>
              <a:t> + AGV Vineyard Solution</a:t>
            </a:r>
          </a:p>
          <a:p>
            <a:pPr lvl="4">
              <a:buFont typeface="Arial" panose="020B0604020202020204" pitchFamily="34" charset="0"/>
              <a:buChar char="›"/>
            </a:pPr>
            <a:endParaRPr lang="de-DE" sz="1400" b="1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dazu direkt die Qualität überprüfen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b="1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Verwenden einer RGBD-Kamera, um die Qualität der Traube vor dem Ernten mittels Form und Farbe zu überprüfen</a:t>
            </a:r>
          </a:p>
          <a:p>
            <a:pPr lvl="5"/>
            <a:endParaRPr lang="de-DE" sz="1800" dirty="0"/>
          </a:p>
        </p:txBody>
      </p:sp>
      <p:pic>
        <p:nvPicPr>
          <p:cNvPr id="11" name="Grafik 10" descr="Ein Bild, das Gelände, Weinberg, draußen, Rebe enthält.&#10;&#10;Automatisch generierte Beschreibung">
            <a:extLst>
              <a:ext uri="{FF2B5EF4-FFF2-40B4-BE49-F238E27FC236}">
                <a16:creationId xmlns:a16="http://schemas.microsoft.com/office/drawing/2014/main" id="{FACC66CF-94F2-499D-814F-51D4C7995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36" t="8702" r="8859" b="583"/>
          <a:stretch/>
        </p:blipFill>
        <p:spPr>
          <a:xfrm>
            <a:off x="6189216" y="1527168"/>
            <a:ext cx="5764695" cy="380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75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50"/>
    </mc:Choice>
    <mc:Fallback xmlns="">
      <p:transition spd="slow" advTm="4085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5413837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Azure Kinect &amp; RANSAC: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Erfassung einer Punktewolke mittels Azure Kinect Kamera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2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RANSAC </a:t>
            </a:r>
            <a:r>
              <a:rPr lang="de-DE" sz="2400" dirty="0" err="1"/>
              <a:t>shape</a:t>
            </a:r>
            <a:r>
              <a:rPr lang="de-DE" sz="2400" dirty="0"/>
              <a:t> </a:t>
            </a:r>
            <a:r>
              <a:rPr lang="de-DE" sz="2400" dirty="0" err="1"/>
              <a:t>detection</a:t>
            </a:r>
            <a:r>
              <a:rPr lang="de-DE" sz="2400" dirty="0"/>
              <a:t> anwenden, um Traubenbeeren in der Punktewolke zu lokalisieren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200" dirty="0"/>
          </a:p>
          <a:p>
            <a:pPr lvl="4">
              <a:buFont typeface="Wingdings" panose="05000000000000000000" pitchFamily="2" charset="2"/>
              <a:buChar char="Ø"/>
            </a:pPr>
            <a:r>
              <a:rPr lang="de-DE" sz="2400" dirty="0"/>
              <a:t>Bei der </a:t>
            </a:r>
            <a:r>
              <a:rPr lang="de-DE" sz="2400" dirty="0" err="1"/>
              <a:t>shape</a:t>
            </a:r>
            <a:r>
              <a:rPr lang="de-DE" sz="2400" dirty="0"/>
              <a:t> </a:t>
            </a:r>
            <a:r>
              <a:rPr lang="de-DE" sz="2400" dirty="0" err="1"/>
              <a:t>detection</a:t>
            </a:r>
            <a:r>
              <a:rPr lang="de-DE" sz="2400" dirty="0"/>
              <a:t> werden kugelförmige Objekte in der Punktewolke gesucht</a:t>
            </a: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6" name="Grafik 5" descr="Ein Bild, das Wand, Im Haus, Mobiliar, Whiteboard enthält.&#10;&#10;Automatisch generierte Beschreibung">
            <a:extLst>
              <a:ext uri="{FF2B5EF4-FFF2-40B4-BE49-F238E27FC236}">
                <a16:creationId xmlns:a16="http://schemas.microsoft.com/office/drawing/2014/main" id="{B9CC8BB2-92F7-4B65-BF34-6118EA526F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9" t="29710" r="5571" b="4562"/>
          <a:stretch/>
        </p:blipFill>
        <p:spPr>
          <a:xfrm>
            <a:off x="6008782" y="1868556"/>
            <a:ext cx="5918322" cy="312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6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59"/>
    </mc:Choice>
    <mc:Fallback xmlns="">
      <p:transition spd="slow" advTm="3435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7644594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Ergebnisse des RANSAC Algorithmus: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8" name="Grafik 7" descr="Ein Bild, das Kinderkunst, Zeichnung, Clipart, Kunst enthält.&#10;&#10;Automatisch generierte Beschreibung">
            <a:extLst>
              <a:ext uri="{FF2B5EF4-FFF2-40B4-BE49-F238E27FC236}">
                <a16:creationId xmlns:a16="http://schemas.microsoft.com/office/drawing/2014/main" id="{A7CF510B-6211-F95B-463E-708ACFB72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547" y="1381539"/>
            <a:ext cx="5076453" cy="4838148"/>
          </a:xfrm>
          <a:prstGeom prst="rect">
            <a:avLst/>
          </a:prstGeom>
        </p:spPr>
      </p:pic>
      <p:pic>
        <p:nvPicPr>
          <p:cNvPr id="11" name="Grafik 10" descr="Ein Bild, das Entwurf, Zeichnung, Symbol, Grab enthält.&#10;&#10;Automatisch generierte Beschreibung">
            <a:extLst>
              <a:ext uri="{FF2B5EF4-FFF2-40B4-BE49-F238E27FC236}">
                <a16:creationId xmlns:a16="http://schemas.microsoft.com/office/drawing/2014/main" id="{0CA566CE-45CA-74DC-0F75-3DB50A305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3384" y="1304572"/>
            <a:ext cx="5045831" cy="499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6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57"/>
    </mc:Choice>
    <mc:Fallback xmlns="">
      <p:transition spd="slow" advTm="2305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619348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Training eines Neuronalen Netzes: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Training eines Neuronalen Netzes welches anhand der Form und der Farbe die Qualität der Trauben überprüfen soll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Input für das Neuronale Netz sind die Punkte der einzelnen erkannten Traubenbeeren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wird auch der RGB-Werte der Punkte als Eingabe übergeben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8" name="Grafik 7" descr="Ein Bild, das Zeichnung, Grafiken, Darstellung, Kunst enthält.&#10;&#10;Automatisch generierte Beschreibung">
            <a:extLst>
              <a:ext uri="{FF2B5EF4-FFF2-40B4-BE49-F238E27FC236}">
                <a16:creationId xmlns:a16="http://schemas.microsoft.com/office/drawing/2014/main" id="{BD2DD483-2305-93D0-7D88-509BF5762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864" y="1434289"/>
            <a:ext cx="4221948" cy="433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946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44"/>
    </mc:Choice>
    <mc:Fallback>
      <p:transition spd="slow" advTm="4984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Thema | Bearbeiter / Prof. XYZ |  </a:t>
            </a:r>
            <a:r>
              <a:rPr lang="de-DE" dirty="0" err="1"/>
              <a:t>SoSe</a:t>
            </a:r>
            <a:r>
              <a:rPr lang="de-DE" dirty="0"/>
              <a:t> 2021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11188543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Quellen: </a:t>
            </a:r>
          </a:p>
          <a:p>
            <a:pPr lvl="4"/>
            <a:r>
              <a:rPr lang="de-DE" sz="2400" b="1" dirty="0">
                <a:solidFill>
                  <a:schemeClr val="accent1"/>
                </a:solidFill>
                <a:hlinkClick r:id="rId2"/>
              </a:rPr>
              <a:t>https://www.falstaff.com/at/news/der-dobot-erntet-wein-im-alleingang</a:t>
            </a:r>
            <a:endParaRPr lang="de-DE" sz="2400" b="1" dirty="0">
              <a:solidFill>
                <a:schemeClr val="accent1"/>
              </a:solidFill>
            </a:endParaRPr>
          </a:p>
          <a:p>
            <a:pPr lvl="4"/>
            <a:r>
              <a:rPr lang="de-DE" sz="2400" b="1" dirty="0">
                <a:solidFill>
                  <a:schemeClr val="accent1"/>
                </a:solidFill>
              </a:rPr>
              <a:t>https://www.youtube.com/watch?v=fFBEML0qElQ</a:t>
            </a:r>
          </a:p>
        </p:txBody>
      </p:sp>
    </p:spTree>
    <p:extLst>
      <p:ext uri="{BB962C8B-B14F-4D97-AF65-F5344CB8AC3E}">
        <p14:creationId xmlns:p14="http://schemas.microsoft.com/office/powerpoint/2010/main" val="391908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74"/>
    </mc:Choice>
    <mc:Fallback xmlns="">
      <p:transition spd="slow" advTm="2237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743B0F3-5A6F-AB66-45CD-0420EE5FE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1725A2E-4D0F-191B-A753-C75BD40BB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Thema des Referats | Referent / Fakultät / Studiengang |  WiSe/SoSe 2017/19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1CF6849-4F90-11AD-4F1C-554C5822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8" name="Grafik 7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8FAB1F9E-F8B8-3C0A-7C7D-2F6663DA4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8066" y="2307029"/>
            <a:ext cx="1554174" cy="1554174"/>
          </a:xfrm>
          <a:prstGeom prst="rect">
            <a:avLst/>
          </a:prstGeom>
        </p:spPr>
      </p:pic>
      <p:pic>
        <p:nvPicPr>
          <p:cNvPr id="10" name="Grafik 9" descr="Ein Bild, das Zeichnung, Grafiken, Darstellung, Kunst enthält.&#10;&#10;Automatisch generierte Beschreibung">
            <a:extLst>
              <a:ext uri="{FF2B5EF4-FFF2-40B4-BE49-F238E27FC236}">
                <a16:creationId xmlns:a16="http://schemas.microsoft.com/office/drawing/2014/main" id="{B1666B27-AD26-E406-DAB0-09287F792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9204" y="1511945"/>
            <a:ext cx="2748136" cy="2819362"/>
          </a:xfrm>
          <a:prstGeom prst="rect">
            <a:avLst/>
          </a:prstGeom>
        </p:spPr>
      </p:pic>
      <p:sp>
        <p:nvSpPr>
          <p:cNvPr id="11" name="Pfeil: nach rechts 10">
            <a:extLst>
              <a:ext uri="{FF2B5EF4-FFF2-40B4-BE49-F238E27FC236}">
                <a16:creationId xmlns:a16="http://schemas.microsoft.com/office/drawing/2014/main" id="{E17D6CA1-E2C2-B811-CF4E-F7021861ABD0}"/>
              </a:ext>
            </a:extLst>
          </p:cNvPr>
          <p:cNvSpPr/>
          <p:nvPr/>
        </p:nvSpPr>
        <p:spPr>
          <a:xfrm>
            <a:off x="4012839" y="2921626"/>
            <a:ext cx="640080" cy="3249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Ein Bild, das Clipart, Zeichnung, Entwurf, Cartoon enthält.&#10;&#10;Automatisch generierte Beschreibung">
            <a:extLst>
              <a:ext uri="{FF2B5EF4-FFF2-40B4-BE49-F238E27FC236}">
                <a16:creationId xmlns:a16="http://schemas.microsoft.com/office/drawing/2014/main" id="{D62465BB-6E7A-FA1C-50BE-96318650C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175" y="2070004"/>
            <a:ext cx="2191603" cy="202821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0B026341-49F1-5108-F3D4-C59282A6A5BE}"/>
              </a:ext>
            </a:extLst>
          </p:cNvPr>
          <p:cNvSpPr txBox="1"/>
          <p:nvPr/>
        </p:nvSpPr>
        <p:spPr>
          <a:xfrm>
            <a:off x="8209058" y="4049294"/>
            <a:ext cx="14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Qualität</a:t>
            </a:r>
            <a:endParaRPr lang="de-DE" b="1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DDE7E02-95CE-7991-107B-28C35B67FC93}"/>
              </a:ext>
            </a:extLst>
          </p:cNvPr>
          <p:cNvSpPr txBox="1"/>
          <p:nvPr/>
        </p:nvSpPr>
        <p:spPr>
          <a:xfrm>
            <a:off x="4619351" y="4049294"/>
            <a:ext cx="2191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/>
              <a:t>PointNet</a:t>
            </a:r>
            <a:r>
              <a:rPr lang="de-DE" sz="2000" b="1" dirty="0"/>
              <a:t>-Modell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3A7CD5A-51F4-BEDF-EDC7-E5250F59B551}"/>
              </a:ext>
            </a:extLst>
          </p:cNvPr>
          <p:cNvSpPr txBox="1"/>
          <p:nvPr/>
        </p:nvSpPr>
        <p:spPr>
          <a:xfrm>
            <a:off x="1830878" y="4049294"/>
            <a:ext cx="1764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Punktewolke</a:t>
            </a:r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23291A5A-1ADA-ECA7-25B8-9826CB3BD744}"/>
              </a:ext>
            </a:extLst>
          </p:cNvPr>
          <p:cNvSpPr/>
          <p:nvPr/>
        </p:nvSpPr>
        <p:spPr>
          <a:xfrm>
            <a:off x="6845884" y="2921626"/>
            <a:ext cx="640080" cy="32497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9117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Traubenbeeren Erkennung mittels Tiefenkamera Azure Kinect |  Dominik Bücher / Prof. Dr.-Ing. Peter Ott  |  </a:t>
            </a:r>
            <a:r>
              <a:rPr lang="de-DE" dirty="0" err="1"/>
              <a:t>SoSe</a:t>
            </a:r>
            <a:r>
              <a:rPr lang="de-DE" dirty="0"/>
              <a:t> 2024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|  </a:t>
            </a:r>
            <a:fld id="{E6B5151A-17C4-4431-8407-112C0160A8B6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7" name="Inhaltsplatzhalter 13">
            <a:extLst>
              <a:ext uri="{FF2B5EF4-FFF2-40B4-BE49-F238E27FC236}">
                <a16:creationId xmlns:a16="http://schemas.microsoft.com/office/drawing/2014/main" id="{36D818A8-F376-43E1-AB64-F8555A933377}"/>
              </a:ext>
            </a:extLst>
          </p:cNvPr>
          <p:cNvSpPr txBox="1">
            <a:spLocks/>
          </p:cNvSpPr>
          <p:nvPr/>
        </p:nvSpPr>
        <p:spPr>
          <a:xfrm>
            <a:off x="594945" y="900752"/>
            <a:ext cx="6193481" cy="5398448"/>
          </a:xfrm>
          <a:prstGeom prst="rect">
            <a:avLst/>
          </a:prstGeom>
        </p:spPr>
        <p:txBody>
          <a:bodyPr/>
          <a:lstStyle>
            <a:lvl1pPr marL="0" indent="0" algn="l" defTabSz="914407" rtl="0" eaLnBrk="1" latinLnBrk="0" hangingPunct="1">
              <a:lnSpc>
                <a:spcPct val="105000"/>
              </a:lnSpc>
              <a:spcBef>
                <a:spcPts val="0"/>
              </a:spcBef>
              <a:spcAft>
                <a:spcPts val="1999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2201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8003" indent="-288003" algn="l" defTabSz="914407" rtl="0" eaLnBrk="1" latinLnBrk="0" hangingPunct="1">
              <a:lnSpc>
                <a:spcPct val="105000"/>
              </a:lnSpc>
              <a:spcBef>
                <a:spcPts val="599"/>
              </a:spcBef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2201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288003" indent="0" algn="l" defTabSz="914407" rtl="0" eaLnBrk="1" latinLnBrk="0" hangingPunct="1">
              <a:lnSpc>
                <a:spcPct val="108000"/>
              </a:lnSpc>
              <a:spcBef>
                <a:spcPts val="130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&gt;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4004" indent="-216001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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8003" indent="-288003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3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7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999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Training eines Neuronalen Netzes:</a:t>
            </a:r>
          </a:p>
          <a:p>
            <a:pPr marL="0" lvl="4" indent="0">
              <a:buNone/>
            </a:pPr>
            <a:r>
              <a:rPr lang="de-DE" sz="2800" b="1" dirty="0">
                <a:solidFill>
                  <a:schemeClr val="accent1"/>
                </a:solidFill>
              </a:rPr>
              <a:t> </a:t>
            </a:r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Training eines Neuronalen Netzes welches anhand der Form und der Farbe die Qualität der Trauben überprüfen soll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Input für das Neuronale Netz sind die Punkte der einzelnen erkannten Traubenbeeren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1400" dirty="0"/>
          </a:p>
          <a:p>
            <a:pPr lvl="4">
              <a:buFont typeface="Arial" panose="020B0604020202020204" pitchFamily="34" charset="0"/>
              <a:buChar char="•"/>
            </a:pPr>
            <a:r>
              <a:rPr lang="de-DE" sz="2400" dirty="0"/>
              <a:t>Zusätzlich wird auch der RGB-Werte der Punkte als Eingabe übergeben</a:t>
            </a: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lvl="4">
              <a:buFont typeface="Arial" panose="020B0604020202020204" pitchFamily="34" charset="0"/>
              <a:buChar char="•"/>
            </a:pPr>
            <a:endParaRPr lang="de-DE" sz="2800" dirty="0">
              <a:solidFill>
                <a:schemeClr val="accent1"/>
              </a:solidFill>
            </a:endParaRPr>
          </a:p>
          <a:p>
            <a:pPr marL="0" lvl="4" indent="0">
              <a:buNone/>
            </a:pPr>
            <a:endParaRPr lang="de-DE" sz="2400" b="1" dirty="0">
              <a:solidFill>
                <a:schemeClr val="accent1"/>
              </a:solidFill>
            </a:endParaRPr>
          </a:p>
        </p:txBody>
      </p:sp>
      <p:pic>
        <p:nvPicPr>
          <p:cNvPr id="5" name="Grafik 4" descr="Ein Bild, das Zeichnung, Cartoon, Entwurf, Darstellung enthält.&#10;&#10;Automatisch generierte Beschreibung">
            <a:extLst>
              <a:ext uri="{FF2B5EF4-FFF2-40B4-BE49-F238E27FC236}">
                <a16:creationId xmlns:a16="http://schemas.microsoft.com/office/drawing/2014/main" id="{8CE1A3B7-4CA9-8151-A745-145A3B8F4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737" y="2756855"/>
            <a:ext cx="5628113" cy="200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1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44"/>
    </mc:Choice>
    <mc:Fallback xmlns="">
      <p:transition spd="slow" advTm="49844"/>
    </mc:Fallback>
  </mc:AlternateContent>
</p:sld>
</file>

<file path=ppt/theme/theme1.xml><?xml version="1.0" encoding="utf-8"?>
<a:theme xmlns:a="http://schemas.openxmlformats.org/drawingml/2006/main" name="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3FF51532-DEED-4DC4-B3A0-61070993AEC6}"/>
    </a:ext>
  </a:extLst>
</a:theme>
</file>

<file path=ppt/theme/theme2.xml><?xml version="1.0" encoding="utf-8"?>
<a:theme xmlns:a="http://schemas.openxmlformats.org/drawingml/2006/main" name="1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3.xml><?xml version="1.0" encoding="utf-8"?>
<a:theme xmlns:a="http://schemas.openxmlformats.org/drawingml/2006/main" name="2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4.xml><?xml version="1.0" encoding="utf-8"?>
<a:theme xmlns:a="http://schemas.openxmlformats.org/drawingml/2006/main" name="3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5.xml><?xml version="1.0" encoding="utf-8"?>
<a:theme xmlns:a="http://schemas.openxmlformats.org/drawingml/2006/main" name="4_PPT_HHN_16x9_DE_02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8" id="{0F21E387-B582-4D2F-8A48-CC6B64B7AE4B}" vid="{D7A58EC6-61D0-460A-B578-B844656B215B}"/>
    </a:ext>
  </a:extLst>
</a:theme>
</file>

<file path=ppt/theme/theme6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PPT_HHN_16x9_DE_02-1</Template>
  <TotalTime>0</TotalTime>
  <Words>384</Words>
  <Application>Microsoft Office PowerPoint</Application>
  <PresentationFormat>Breitbild</PresentationFormat>
  <Paragraphs>68</Paragraphs>
  <Slides>8</Slides>
  <Notes>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8</vt:i4>
      </vt:variant>
    </vt:vector>
  </HeadingPairs>
  <TitlesOfParts>
    <vt:vector size="16" baseType="lpstr">
      <vt:lpstr>Arial</vt:lpstr>
      <vt:lpstr>Calibri</vt:lpstr>
      <vt:lpstr>Wingdings</vt:lpstr>
      <vt:lpstr>PPT_HHN_16x9_DE_02</vt:lpstr>
      <vt:lpstr>1_PPT_HHN_16x9_DE_02</vt:lpstr>
      <vt:lpstr>2_PPT_HHN_16x9_DE_02</vt:lpstr>
      <vt:lpstr>3_PPT_HHN_16x9_DE_02</vt:lpstr>
      <vt:lpstr>4_PPT_HHN_16x9_DE_02</vt:lpstr>
      <vt:lpstr>Traubenbeeren Erkennung mittels Tiefenkamera Azure Kinect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Hochschule Heilbronn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DIE HEADLINE</dc:title>
  <dc:creator>Dausch, Anke</dc:creator>
  <cp:lastModifiedBy>Dominik Buecher</cp:lastModifiedBy>
  <cp:revision>65</cp:revision>
  <dcterms:created xsi:type="dcterms:W3CDTF">2019-06-19T07:47:57Z</dcterms:created>
  <dcterms:modified xsi:type="dcterms:W3CDTF">2024-06-05T08:11:09Z</dcterms:modified>
</cp:coreProperties>
</file>

<file path=docProps/thumbnail.jpeg>
</file>